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0"/>
  </p:notesMasterIdLst>
  <p:sldIdLst>
    <p:sldId id="256" r:id="rId2"/>
    <p:sldId id="257" r:id="rId3"/>
    <p:sldId id="259" r:id="rId4"/>
    <p:sldId id="258" r:id="rId5"/>
    <p:sldId id="260" r:id="rId6"/>
    <p:sldId id="261" r:id="rId7"/>
    <p:sldId id="265" r:id="rId8"/>
    <p:sldId id="266" r:id="rId9"/>
    <p:sldId id="267" r:id="rId10"/>
    <p:sldId id="268" r:id="rId11"/>
    <p:sldId id="269" r:id="rId12"/>
    <p:sldId id="270" r:id="rId13"/>
    <p:sldId id="271" r:id="rId14"/>
    <p:sldId id="272" r:id="rId15"/>
    <p:sldId id="277" r:id="rId16"/>
    <p:sldId id="278" r:id="rId17"/>
    <p:sldId id="262" r:id="rId18"/>
    <p:sldId id="264"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822" autoAdjust="0"/>
  </p:normalViewPr>
  <p:slideViewPr>
    <p:cSldViewPr>
      <p:cViewPr>
        <p:scale>
          <a:sx n="76" d="100"/>
          <a:sy n="76" d="100"/>
        </p:scale>
        <p:origin x="-1206" y="-48"/>
      </p:cViewPr>
      <p:guideLst>
        <p:guide orient="horz" pos="2160"/>
        <p:guide pos="2880"/>
      </p:guideLst>
    </p:cSldViewPr>
  </p:slideViewPr>
  <p:notesTextViewPr>
    <p:cViewPr>
      <p:scale>
        <a:sx n="1" d="1"/>
        <a:sy n="1" d="1"/>
      </p:scale>
      <p:origin x="0" y="5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6BB5D0-B2E5-4F94-B5E3-ED720A731A88}" type="datetimeFigureOut">
              <a:rPr lang="en-IN" smtClean="0"/>
              <a:t>29-06-2021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9D249C-717B-4C3C-922F-0D78C1BDE0A9}" type="slidenum">
              <a:rPr lang="en-IN" smtClean="0"/>
              <a:t>‹#›</a:t>
            </a:fld>
            <a:endParaRPr lang="en-IN"/>
          </a:p>
        </p:txBody>
      </p:sp>
    </p:spTree>
    <p:extLst>
      <p:ext uri="{BB962C8B-B14F-4D97-AF65-F5344CB8AC3E}">
        <p14:creationId xmlns:p14="http://schemas.microsoft.com/office/powerpoint/2010/main" val="2206865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9D249C-717B-4C3C-922F-0D78C1BDE0A9}" type="slidenum">
              <a:rPr lang="en-IN" smtClean="0"/>
              <a:t>1</a:t>
            </a:fld>
            <a:endParaRPr lang="en-IN"/>
          </a:p>
        </p:txBody>
      </p:sp>
    </p:spTree>
    <p:extLst>
      <p:ext uri="{BB962C8B-B14F-4D97-AF65-F5344CB8AC3E}">
        <p14:creationId xmlns:p14="http://schemas.microsoft.com/office/powerpoint/2010/main" val="3667242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2514601"/>
            <a:ext cx="668654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1910" y="4777380"/>
            <a:ext cx="668654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81E529B-3F2F-4095-A4FA-C06D3451D868}"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1"/>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4529541"/>
            <a:ext cx="584825" cy="365125"/>
          </a:xfrm>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1632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609600"/>
            <a:ext cx="668654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1E529B-3F2F-4095-A4FA-C06D3451D868}"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312889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56259" y="3505200"/>
            <a:ext cx="5652416"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1E529B-3F2F-4095-A4FA-C06D3451D868}"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7E7D1CE1-9552-401E-969E-2F79BAB8B7E6}" type="slidenum">
              <a:rPr lang="en-IN" smtClean="0"/>
              <a:t>‹#›</a:t>
            </a:fld>
            <a:endParaRPr lang="en-IN"/>
          </a:p>
        </p:txBody>
      </p:sp>
      <p:sp>
        <p:nvSpPr>
          <p:cNvPr id="14" name="TextBox 13"/>
          <p:cNvSpPr txBox="1"/>
          <p:nvPr/>
        </p:nvSpPr>
        <p:spPr>
          <a:xfrm>
            <a:off x="1850739" y="648005"/>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336139" y="290530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5960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2438401"/>
            <a:ext cx="668655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81E529B-3F2F-4095-A4FA-C06D3451D868}"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419137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81E529B-3F2F-4095-A4FA-C06D3451D868}"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E7D1CE1-9552-401E-969E-2F79BAB8B7E6}" type="slidenum">
              <a:rPr lang="en-IN" smtClean="0"/>
              <a:t>‹#›</a:t>
            </a:fld>
            <a:endParaRPr lang="en-IN"/>
          </a:p>
        </p:txBody>
      </p:sp>
      <p:sp>
        <p:nvSpPr>
          <p:cNvPr id="17" name="TextBox 16"/>
          <p:cNvSpPr txBox="1"/>
          <p:nvPr/>
        </p:nvSpPr>
        <p:spPr>
          <a:xfrm>
            <a:off x="1850739" y="648005"/>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8336139" y="290530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4045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627407"/>
            <a:ext cx="668654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81E529B-3F2F-4095-A4FA-C06D3451D868}"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2063380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81E529B-3F2F-4095-A4FA-C06D3451D868}"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2901321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627406"/>
            <a:ext cx="16557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1909" y="627406"/>
            <a:ext cx="485775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81E529B-3F2F-4095-A4FA-C06D3451D868}"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261913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624110"/>
            <a:ext cx="6683765"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1909" y="2133600"/>
            <a:ext cx="668655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81E529B-3F2F-4095-A4FA-C06D3451D868}"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107143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2058750"/>
            <a:ext cx="668654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3530129"/>
            <a:ext cx="668654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1E529B-3F2F-4095-A4FA-C06D3451D868}"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204439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1909" y="2133600"/>
            <a:ext cx="3235398"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93060" y="2126222"/>
            <a:ext cx="3235398"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81E529B-3F2F-4095-A4FA-C06D3451D868}"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787783"/>
            <a:ext cx="584825" cy="365125"/>
          </a:xfrm>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354565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04530" y="1972703"/>
            <a:ext cx="299454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41909" y="2548966"/>
            <a:ext cx="3257170"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29972" y="1969475"/>
            <a:ext cx="299925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75218" y="2545738"/>
            <a:ext cx="3254006"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81E529B-3F2F-4095-A4FA-C06D3451D868}" type="datetimeFigureOut">
              <a:rPr lang="en-IN" smtClean="0"/>
              <a:t>29-06-2021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787783"/>
            <a:ext cx="584825" cy="365125"/>
          </a:xfrm>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185892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81E529B-3F2F-4095-A4FA-C06D3451D868}" type="datetimeFigureOut">
              <a:rPr lang="en-IN" smtClean="0"/>
              <a:t>29-06-2021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331223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1E529B-3F2F-4095-A4FA-C06D3451D868}" type="datetimeFigureOut">
              <a:rPr lang="en-IN" smtClean="0"/>
              <a:t>29-06-2021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394529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46088"/>
            <a:ext cx="26288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2259" y="446089"/>
            <a:ext cx="38862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1910" y="1598613"/>
            <a:ext cx="26288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1E529B-3F2F-4095-A4FA-C06D3451D868}"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276406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800600"/>
            <a:ext cx="668655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1909" y="634965"/>
            <a:ext cx="668655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1910" y="5367338"/>
            <a:ext cx="668655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1E529B-3F2F-4095-A4FA-C06D3451D868}"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E7D1CE1-9552-401E-969E-2F79BAB8B7E6}" type="slidenum">
              <a:rPr lang="en-IN" smtClean="0"/>
              <a:t>‹#›</a:t>
            </a:fld>
            <a:endParaRPr lang="en-IN"/>
          </a:p>
        </p:txBody>
      </p:sp>
    </p:spTree>
    <p:extLst>
      <p:ext uri="{BB962C8B-B14F-4D97-AF65-F5344CB8AC3E}">
        <p14:creationId xmlns:p14="http://schemas.microsoft.com/office/powerpoint/2010/main" val="424543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138637"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0416" y="-30"/>
            <a:ext cx="1767506"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3716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624110"/>
            <a:ext cx="6683765"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1909" y="2133600"/>
            <a:ext cx="668655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6130437"/>
            <a:ext cx="859712"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81E529B-3F2F-4095-A4FA-C06D3451D868}" type="datetimeFigureOut">
              <a:rPr lang="en-IN" smtClean="0"/>
              <a:t>29-06-2021</a:t>
            </a:fld>
            <a:endParaRPr lang="en-IN"/>
          </a:p>
        </p:txBody>
      </p:sp>
      <p:sp>
        <p:nvSpPr>
          <p:cNvPr id="5" name="Footer Placeholder 4"/>
          <p:cNvSpPr>
            <a:spLocks noGrp="1"/>
          </p:cNvSpPr>
          <p:nvPr>
            <p:ph type="ftr" sz="quarter" idx="3"/>
          </p:nvPr>
        </p:nvSpPr>
        <p:spPr>
          <a:xfrm>
            <a:off x="1941910" y="6135809"/>
            <a:ext cx="5714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398860" y="787783"/>
            <a:ext cx="584825" cy="365125"/>
          </a:xfrm>
          <a:prstGeom prst="rect">
            <a:avLst/>
          </a:prstGeom>
        </p:spPr>
        <p:txBody>
          <a:bodyPr vert="horz" lIns="91440" tIns="45720" rIns="91440" bIns="45720" rtlCol="0" anchor="ctr"/>
          <a:lstStyle>
            <a:lvl1pPr algn="r">
              <a:defRPr sz="2000">
                <a:solidFill>
                  <a:srgbClr val="FEFFFF"/>
                </a:solidFill>
              </a:defRPr>
            </a:lvl1pPr>
          </a:lstStyle>
          <a:p>
            <a:fld id="{7E7D1CE1-9552-401E-969E-2F79BAB8B7E6}" type="slidenum">
              <a:rPr lang="en-IN" smtClean="0"/>
              <a:t>‹#›</a:t>
            </a:fld>
            <a:endParaRPr lang="en-IN"/>
          </a:p>
        </p:txBody>
      </p:sp>
    </p:spTree>
    <p:extLst>
      <p:ext uri="{BB962C8B-B14F-4D97-AF65-F5344CB8AC3E}">
        <p14:creationId xmlns:p14="http://schemas.microsoft.com/office/powerpoint/2010/main" val="6095231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jaind\Downloads\lnct-g-logo.png"/>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835696" y="332656"/>
            <a:ext cx="6480720" cy="18453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35696" y="2780928"/>
            <a:ext cx="6264696" cy="1938992"/>
          </a:xfrm>
          <a:prstGeom prst="rect">
            <a:avLst/>
          </a:prstGeom>
          <a:noFill/>
          <a:ln w="28575">
            <a:solidFill>
              <a:schemeClr val="accent1">
                <a:lumMod val="75000"/>
              </a:schemeClr>
            </a:solidFill>
          </a:ln>
        </p:spPr>
        <p:txBody>
          <a:bodyPr wrap="square" rtlCol="0">
            <a:spAutoFit/>
          </a:bodyPr>
          <a:lstStyle/>
          <a:p>
            <a:r>
              <a:rPr lang="en-US" sz="2000" dirty="0" smtClean="0"/>
              <a:t>Name                              </a:t>
            </a:r>
            <a:r>
              <a:rPr lang="en-US" sz="2000" dirty="0" err="1" smtClean="0"/>
              <a:t>Avantika</a:t>
            </a:r>
            <a:r>
              <a:rPr lang="en-US" sz="2000" dirty="0" smtClean="0"/>
              <a:t> Gupta</a:t>
            </a:r>
          </a:p>
          <a:p>
            <a:endParaRPr lang="en-US" sz="2000" dirty="0" smtClean="0"/>
          </a:p>
          <a:p>
            <a:r>
              <a:rPr lang="en-US" sz="2000" dirty="0" smtClean="0"/>
              <a:t>Enrollment No.               </a:t>
            </a:r>
            <a:r>
              <a:rPr lang="en-US" sz="2000" smtClean="0"/>
              <a:t>0103CA201030   </a:t>
            </a:r>
            <a:endParaRPr lang="en-US" sz="2000" dirty="0" smtClean="0"/>
          </a:p>
          <a:p>
            <a:r>
              <a:rPr lang="en-US" sz="2000" dirty="0" smtClean="0"/>
              <a:t>           </a:t>
            </a:r>
          </a:p>
          <a:p>
            <a:r>
              <a:rPr lang="en-US" sz="2000" dirty="0" smtClean="0"/>
              <a:t>Topic		               Employee management</a:t>
            </a:r>
          </a:p>
          <a:p>
            <a:r>
              <a:rPr lang="en-US" sz="2000" dirty="0"/>
              <a:t> </a:t>
            </a:r>
            <a:r>
              <a:rPr lang="en-US" sz="2000" dirty="0" smtClean="0"/>
              <a:t>                                        system using java</a:t>
            </a:r>
            <a:endParaRPr lang="en-IN" sz="2000" dirty="0"/>
          </a:p>
        </p:txBody>
      </p:sp>
      <p:cxnSp>
        <p:nvCxnSpPr>
          <p:cNvPr id="8" name="Straight Connector 7"/>
          <p:cNvCxnSpPr/>
          <p:nvPr/>
        </p:nvCxnSpPr>
        <p:spPr>
          <a:xfrm>
            <a:off x="4355976" y="2780928"/>
            <a:ext cx="0" cy="1938992"/>
          </a:xfrm>
          <a:prstGeom prst="line">
            <a:avLst/>
          </a:prstGeom>
          <a:ln>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6228184" y="5445224"/>
            <a:ext cx="2232248"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t>Submitted To</a:t>
            </a:r>
          </a:p>
          <a:p>
            <a:r>
              <a:rPr lang="en-US" sz="1600" dirty="0" smtClean="0"/>
              <a:t>Mr. </a:t>
            </a:r>
            <a:r>
              <a:rPr lang="en-US" sz="1600" dirty="0" smtClean="0"/>
              <a:t>Praveen Sharma</a:t>
            </a:r>
          </a:p>
          <a:p>
            <a:endParaRPr lang="en-IN" dirty="0"/>
          </a:p>
        </p:txBody>
      </p:sp>
    </p:spTree>
    <p:extLst>
      <p:ext uri="{BB962C8B-B14F-4D97-AF65-F5344CB8AC3E}">
        <p14:creationId xmlns:p14="http://schemas.microsoft.com/office/powerpoint/2010/main" val="20995309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jaind\Downloads\Screenshot (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8784976" cy="48768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83620" y="732766"/>
            <a:ext cx="3359285" cy="400110"/>
          </a:xfrm>
          <a:prstGeom prst="rect">
            <a:avLst/>
          </a:prstGeom>
          <a:noFill/>
        </p:spPr>
        <p:txBody>
          <a:bodyPr wrap="square" rtlCol="0">
            <a:spAutoFit/>
          </a:bodyPr>
          <a:lstStyle/>
          <a:p>
            <a:r>
              <a:rPr lang="en-US" sz="2000" u="sng" dirty="0" smtClean="0">
                <a:effectLst>
                  <a:outerShdw blurRad="38100" dist="38100" dir="2700000" algn="tl">
                    <a:srgbClr val="000000">
                      <a:alpha val="43137"/>
                    </a:srgbClr>
                  </a:outerShdw>
                </a:effectLst>
                <a:latin typeface="Arial" pitchFamily="34" charset="0"/>
                <a:cs typeface="Arial" pitchFamily="34" charset="0"/>
              </a:rPr>
              <a:t>Add Employee Page</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32922941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jaind\Downloads\Screenshot (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42719"/>
            <a:ext cx="86741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83620" y="732766"/>
            <a:ext cx="3359285" cy="400110"/>
          </a:xfrm>
          <a:prstGeom prst="rect">
            <a:avLst/>
          </a:prstGeom>
          <a:noFill/>
        </p:spPr>
        <p:txBody>
          <a:bodyPr wrap="square" rtlCol="0">
            <a:spAutoFit/>
          </a:bodyPr>
          <a:lstStyle/>
          <a:p>
            <a:r>
              <a:rPr lang="en-US" sz="2000" u="sng" dirty="0" smtClean="0">
                <a:effectLst>
                  <a:outerShdw blurRad="38100" dist="38100" dir="2700000" algn="tl">
                    <a:srgbClr val="000000">
                      <a:alpha val="43137"/>
                    </a:srgbClr>
                  </a:outerShdw>
                </a:effectLst>
                <a:latin typeface="Arial" pitchFamily="34" charset="0"/>
                <a:cs typeface="Arial" pitchFamily="34" charset="0"/>
              </a:rPr>
              <a:t>View Page</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28237129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jaind\Downloads\Screenshot (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6741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83620" y="732766"/>
            <a:ext cx="3359285" cy="400110"/>
          </a:xfrm>
          <a:prstGeom prst="rect">
            <a:avLst/>
          </a:prstGeom>
          <a:noFill/>
        </p:spPr>
        <p:txBody>
          <a:bodyPr wrap="square" rtlCol="0">
            <a:spAutoFit/>
          </a:bodyPr>
          <a:lstStyle/>
          <a:p>
            <a:r>
              <a:rPr lang="en-US" sz="2000" u="sng" dirty="0" smtClean="0">
                <a:effectLst>
                  <a:outerShdw blurRad="38100" dist="38100" dir="2700000" algn="tl">
                    <a:srgbClr val="000000">
                      <a:alpha val="43137"/>
                    </a:srgbClr>
                  </a:outerShdw>
                </a:effectLst>
                <a:latin typeface="Arial" pitchFamily="34" charset="0"/>
                <a:cs typeface="Arial" pitchFamily="34" charset="0"/>
              </a:rPr>
              <a:t>Print Data Page</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24925043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jaind\Downloads\Screenshot (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1340768"/>
            <a:ext cx="8640961" cy="5092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83620" y="732766"/>
            <a:ext cx="3359285" cy="400110"/>
          </a:xfrm>
          <a:prstGeom prst="rect">
            <a:avLst/>
          </a:prstGeom>
          <a:noFill/>
        </p:spPr>
        <p:txBody>
          <a:bodyPr wrap="square" rtlCol="0">
            <a:spAutoFit/>
          </a:bodyPr>
          <a:lstStyle/>
          <a:p>
            <a:r>
              <a:rPr lang="en-US" sz="2000" u="sng" dirty="0" smtClean="0">
                <a:effectLst>
                  <a:outerShdw blurRad="38100" dist="38100" dir="2700000" algn="tl">
                    <a:srgbClr val="000000">
                      <a:alpha val="43137"/>
                    </a:srgbClr>
                  </a:outerShdw>
                </a:effectLst>
                <a:latin typeface="Arial" pitchFamily="34" charset="0"/>
                <a:cs typeface="Arial" pitchFamily="34" charset="0"/>
              </a:rPr>
              <a:t>Search for Update Page</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27826335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jaind\Downloads\Screenshot (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784976" cy="50208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83620" y="732766"/>
            <a:ext cx="3359285" cy="400110"/>
          </a:xfrm>
          <a:prstGeom prst="rect">
            <a:avLst/>
          </a:prstGeom>
          <a:noFill/>
        </p:spPr>
        <p:txBody>
          <a:bodyPr wrap="square" rtlCol="0">
            <a:spAutoFit/>
          </a:bodyPr>
          <a:lstStyle/>
          <a:p>
            <a:r>
              <a:rPr lang="en-US" sz="2000" u="sng" dirty="0" smtClean="0">
                <a:effectLst>
                  <a:outerShdw blurRad="38100" dist="38100" dir="2700000" algn="tl">
                    <a:srgbClr val="000000">
                      <a:alpha val="43137"/>
                    </a:srgbClr>
                  </a:outerShdw>
                </a:effectLst>
                <a:latin typeface="Arial" pitchFamily="34" charset="0"/>
                <a:cs typeface="Arial" pitchFamily="34" charset="0"/>
              </a:rPr>
              <a:t>Remove Employee Page</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41819707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jaind\Downloads\Screenshot (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770" y="1340768"/>
            <a:ext cx="8674100" cy="49685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83620" y="732766"/>
            <a:ext cx="3359285" cy="400110"/>
          </a:xfrm>
          <a:prstGeom prst="rect">
            <a:avLst/>
          </a:prstGeom>
          <a:noFill/>
        </p:spPr>
        <p:txBody>
          <a:bodyPr wrap="square" rtlCol="0">
            <a:spAutoFit/>
          </a:bodyPr>
          <a:lstStyle/>
          <a:p>
            <a:r>
              <a:rPr lang="en-US" sz="2000" u="sng" dirty="0" smtClean="0">
                <a:effectLst>
                  <a:outerShdw blurRad="38100" dist="38100" dir="2700000" algn="tl">
                    <a:srgbClr val="000000">
                      <a:alpha val="43137"/>
                    </a:srgbClr>
                  </a:outerShdw>
                </a:effectLst>
                <a:latin typeface="Arial" pitchFamily="34" charset="0"/>
                <a:cs typeface="Arial" pitchFamily="34" charset="0"/>
              </a:rPr>
              <a:t>Update Employee Page</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14076275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jaind\Downloads\Annotation 2021-06-28 0307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560" y="1340768"/>
            <a:ext cx="8064896" cy="51125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83620" y="732766"/>
            <a:ext cx="3359285" cy="400110"/>
          </a:xfrm>
          <a:prstGeom prst="rect">
            <a:avLst/>
          </a:prstGeom>
          <a:noFill/>
        </p:spPr>
        <p:txBody>
          <a:bodyPr wrap="square" rtlCol="0">
            <a:spAutoFit/>
          </a:bodyPr>
          <a:lstStyle/>
          <a:p>
            <a:r>
              <a:rPr lang="en-US" sz="2000" u="sng" dirty="0" smtClean="0">
                <a:effectLst>
                  <a:outerShdw blurRad="38100" dist="38100" dir="2700000" algn="tl">
                    <a:srgbClr val="000000">
                      <a:alpha val="43137"/>
                    </a:srgbClr>
                  </a:outerShdw>
                </a:effectLst>
                <a:latin typeface="Arial" pitchFamily="34" charset="0"/>
                <a:cs typeface="Arial" pitchFamily="34" charset="0"/>
              </a:rPr>
              <a:t>View All Employee Page</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18003977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9792" y="529516"/>
            <a:ext cx="4392488" cy="523220"/>
          </a:xfrm>
          <a:prstGeom prst="rect">
            <a:avLst/>
          </a:prstGeom>
          <a:noFill/>
        </p:spPr>
        <p:txBody>
          <a:bodyPr wrap="square" rtlCol="0">
            <a:spAutoFit/>
          </a:bodyPr>
          <a:lstStyle/>
          <a:p>
            <a:r>
              <a:rPr lang="en-US" sz="2800" b="1" u="sng" dirty="0" smtClean="0">
                <a:latin typeface="Copperplate Gothic Light" pitchFamily="34" charset="0"/>
              </a:rPr>
              <a:t>Future Enhancement</a:t>
            </a:r>
            <a:endParaRPr lang="en-IN" sz="2800" b="1" u="sng" dirty="0">
              <a:latin typeface="Copperplate Gothic Light" pitchFamily="34" charset="0"/>
            </a:endParaRPr>
          </a:p>
        </p:txBody>
      </p:sp>
      <p:sp>
        <p:nvSpPr>
          <p:cNvPr id="5" name="TextBox 4"/>
          <p:cNvSpPr txBox="1"/>
          <p:nvPr/>
        </p:nvSpPr>
        <p:spPr>
          <a:xfrm>
            <a:off x="2123728" y="2060848"/>
            <a:ext cx="184731" cy="369332"/>
          </a:xfrm>
          <a:prstGeom prst="rect">
            <a:avLst/>
          </a:prstGeom>
          <a:noFill/>
        </p:spPr>
        <p:txBody>
          <a:bodyPr wrap="none" rtlCol="0">
            <a:spAutoFit/>
          </a:bodyPr>
          <a:lstStyle/>
          <a:p>
            <a:endParaRPr lang="en-IN" dirty="0"/>
          </a:p>
        </p:txBody>
      </p:sp>
      <p:sp>
        <p:nvSpPr>
          <p:cNvPr id="6" name="Rectangle 5"/>
          <p:cNvSpPr/>
          <p:nvPr/>
        </p:nvSpPr>
        <p:spPr>
          <a:xfrm>
            <a:off x="1115616" y="1412776"/>
            <a:ext cx="7704856" cy="5078313"/>
          </a:xfrm>
          <a:prstGeom prst="rect">
            <a:avLst/>
          </a:prstGeom>
        </p:spPr>
        <p:txBody>
          <a:bodyPr wrap="square">
            <a:spAutoFit/>
          </a:bodyPr>
          <a:lstStyle/>
          <a:p>
            <a:r>
              <a:rPr lang="en-US" dirty="0" smtClean="0">
                <a:effectLst>
                  <a:outerShdw blurRad="38100" dist="38100" dir="2700000" algn="tl">
                    <a:srgbClr val="000000">
                      <a:alpha val="43137"/>
                    </a:srgbClr>
                  </a:outerShdw>
                </a:effectLst>
                <a:latin typeface="+mj-lt"/>
              </a:rPr>
              <a:t>As a future work, some additional stuff could be implemented and integrated into the application code making it much more reliable and flexible; especially what concerns a pay-roll module, for instance. </a:t>
            </a:r>
          </a:p>
          <a:p>
            <a:r>
              <a:rPr lang="en-US" dirty="0" smtClean="0">
                <a:effectLst>
                  <a:outerShdw blurRad="38100" dist="38100" dir="2700000" algn="tl">
                    <a:srgbClr val="000000">
                      <a:alpha val="43137"/>
                    </a:srgbClr>
                  </a:outerShdw>
                </a:effectLst>
                <a:latin typeface="+mj-lt"/>
              </a:rPr>
              <a:t>Apparently, the role of such systems is basic and essential within each company that wants to keep a really good control and record concerning its personnel data, functionality and performance on all levels in its structure. Every organization, in nowadays, has the necessity of managing its staff on a really good level as the staff has definitely the greatest merit of building up a company as such as it is. </a:t>
            </a:r>
          </a:p>
          <a:p>
            <a:r>
              <a:rPr lang="en-US" dirty="0" smtClean="0">
                <a:effectLst>
                  <a:outerShdw blurRad="38100" dist="38100" dir="2700000" algn="tl">
                    <a:srgbClr val="000000">
                      <a:alpha val="43137"/>
                    </a:srgbClr>
                  </a:outerShdw>
                </a:effectLst>
                <a:latin typeface="+mj-lt"/>
              </a:rPr>
              <a:t>The well managed employee means giving the appropriate financial award-ness and all kind of benefits as such as they have been deserved. That’s why the development of such systems is not just a programming business – a lot of people are ordinarily involved in such projects and one of the basic requirements is the reliability of the system, especially what concerns the storage of data and all of the operations that will be performed upon it.</a:t>
            </a:r>
            <a:endParaRPr lang="en-IN"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5194111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5159" y="2489034"/>
            <a:ext cx="5295040" cy="1107996"/>
          </a:xfrm>
          <a:prstGeom prst="rect">
            <a:avLst/>
          </a:prstGeom>
          <a:noFill/>
          <a:effectLst>
            <a:outerShdw blurRad="50800" dist="38100" dir="16200000" rotWithShape="0">
              <a:prstClr val="black">
                <a:alpha val="40000"/>
              </a:prstClr>
            </a:outerShdw>
          </a:effectLst>
        </p:spPr>
        <p:txBody>
          <a:bodyPr wrap="none" lIns="91440" tIns="45720" rIns="91440" bIns="45720">
            <a:spAutoFit/>
          </a:bodyPr>
          <a:lstStyle/>
          <a:p>
            <a:pPr algn="ctr"/>
            <a:r>
              <a:rPr lang="en-US" sz="6600" b="1" spc="50" dirty="0" smtClean="0">
                <a:ln w="12700" cmpd="sng">
                  <a:solidFill>
                    <a:schemeClr val="accent6">
                      <a:satMod val="120000"/>
                      <a:shade val="80000"/>
                    </a:schemeClr>
                  </a:solidFill>
                  <a:prstDash val="solid"/>
                </a:ln>
                <a:solidFill>
                  <a:schemeClr val="accent4">
                    <a:lumMod val="40000"/>
                    <a:lumOff val="60000"/>
                  </a:schemeClr>
                </a:solidFill>
                <a:effectLst>
                  <a:glow rad="101600">
                    <a:schemeClr val="accent1">
                      <a:satMod val="175000"/>
                      <a:alpha val="40000"/>
                    </a:schemeClr>
                  </a:glow>
                  <a:innerShdw blurRad="63500" dist="50800" dir="16200000">
                    <a:prstClr val="black">
                      <a:alpha val="50000"/>
                    </a:prstClr>
                  </a:innerShdw>
                </a:effectLst>
              </a:rPr>
              <a:t>Thank you…</a:t>
            </a:r>
            <a:endParaRPr lang="en-US" sz="6600" b="1" spc="50" dirty="0">
              <a:ln w="12700" cmpd="sng">
                <a:solidFill>
                  <a:schemeClr val="accent6">
                    <a:satMod val="120000"/>
                    <a:shade val="80000"/>
                  </a:schemeClr>
                </a:solidFill>
                <a:prstDash val="solid"/>
              </a:ln>
              <a:solidFill>
                <a:schemeClr val="accent4">
                  <a:lumMod val="40000"/>
                  <a:lumOff val="60000"/>
                </a:schemeClr>
              </a:solidFill>
              <a:effectLst>
                <a:glow rad="101600">
                  <a:schemeClr val="accent1">
                    <a:satMod val="175000"/>
                    <a:alpha val="40000"/>
                  </a:schemeClr>
                </a:glow>
                <a:innerShdw blurRad="63500" dist="50800" dir="16200000">
                  <a:prstClr val="black">
                    <a:alpha val="50000"/>
                  </a:prstClr>
                </a:innerShdw>
              </a:effectLst>
            </a:endParaRPr>
          </a:p>
        </p:txBody>
      </p:sp>
    </p:spTree>
    <p:extLst>
      <p:ext uri="{BB962C8B-B14F-4D97-AF65-F5344CB8AC3E}">
        <p14:creationId xmlns:p14="http://schemas.microsoft.com/office/powerpoint/2010/main" val="16045496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7924" y="692696"/>
            <a:ext cx="2124236" cy="523220"/>
          </a:xfrm>
          <a:prstGeom prst="rect">
            <a:avLst/>
          </a:prstGeom>
          <a:noFill/>
        </p:spPr>
        <p:txBody>
          <a:bodyPr wrap="square" rtlCol="0">
            <a:spAutoFit/>
          </a:bodyPr>
          <a:lstStyle/>
          <a:p>
            <a:r>
              <a:rPr lang="en-US" sz="2800" b="1" u="sng" dirty="0" smtClean="0">
                <a:latin typeface="Copperplate Gothic Light" pitchFamily="34" charset="0"/>
              </a:rPr>
              <a:t>Abstract</a:t>
            </a:r>
            <a:endParaRPr lang="en-IN" sz="2800" b="1" u="sng" dirty="0">
              <a:latin typeface="Copperplate Gothic Light" pitchFamily="34" charset="0"/>
            </a:endParaRPr>
          </a:p>
        </p:txBody>
      </p:sp>
      <p:sp>
        <p:nvSpPr>
          <p:cNvPr id="5" name="TextBox 4"/>
          <p:cNvSpPr txBox="1"/>
          <p:nvPr/>
        </p:nvSpPr>
        <p:spPr>
          <a:xfrm>
            <a:off x="2038416" y="1628800"/>
            <a:ext cx="6552728" cy="5078313"/>
          </a:xfrm>
          <a:prstGeom prst="rect">
            <a:avLst/>
          </a:prstGeom>
          <a:noFill/>
        </p:spPr>
        <p:txBody>
          <a:bodyPr wrap="square" rtlCol="0">
            <a:spAutoFit/>
          </a:bodyPr>
          <a:lstStyle/>
          <a:p>
            <a:pPr marL="285750" indent="-285750">
              <a:buFont typeface="Arial" pitchFamily="34" charset="0"/>
              <a:buChar char="•"/>
            </a:pPr>
            <a:r>
              <a:rPr lang="en-US" dirty="0" smtClean="0">
                <a:latin typeface="+mj-lt"/>
              </a:rPr>
              <a:t>In this world of growing technologies everything has been computerized. With large number of work opportunities the Human workforce has increased. Thus there is a need of a system which handle the data of such a large number of employees in an organization. This project simplifies the task of maintain records because of its user friendly nature.</a:t>
            </a:r>
            <a:endParaRPr lang="en-US" dirty="0">
              <a:latin typeface="+mj-lt"/>
            </a:endParaRPr>
          </a:p>
          <a:p>
            <a:r>
              <a:rPr lang="en-US" dirty="0" smtClean="0">
                <a:latin typeface="+mj-lt"/>
              </a:rPr>
              <a:t>  </a:t>
            </a:r>
          </a:p>
          <a:p>
            <a:pPr marL="285750" indent="-285750">
              <a:buFont typeface="Arial" pitchFamily="34" charset="0"/>
              <a:buChar char="•"/>
            </a:pPr>
            <a:r>
              <a:rPr lang="en-US" dirty="0" smtClean="0">
                <a:latin typeface="+mj-lt"/>
              </a:rPr>
              <a:t>The “Employee Management System” has been developed to override the problems prevailing in the practicing manual system. This software is supported to eliminate and in some cases reduce the hardships faced by this existing system. Moreover the system is designed for the particular need of the company to carry out operations in a smooth and effective  out operations in a smooth and effective manner.</a:t>
            </a:r>
          </a:p>
          <a:p>
            <a:pPr marL="285750" indent="-285750">
              <a:buFont typeface="Arial" pitchFamily="34" charset="0"/>
              <a:buChar char="•"/>
            </a:pPr>
            <a:endParaRPr lang="en-US" dirty="0">
              <a:latin typeface="+mj-lt"/>
            </a:endParaRPr>
          </a:p>
          <a:p>
            <a:r>
              <a:rPr lang="en-US" dirty="0" smtClean="0"/>
              <a:t> </a:t>
            </a:r>
            <a:endParaRPr lang="en-IN" dirty="0"/>
          </a:p>
        </p:txBody>
      </p:sp>
    </p:spTree>
    <p:extLst>
      <p:ext uri="{BB962C8B-B14F-4D97-AF65-F5344CB8AC3E}">
        <p14:creationId xmlns:p14="http://schemas.microsoft.com/office/powerpoint/2010/main" val="30244531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8981" y="980728"/>
            <a:ext cx="6552728" cy="3970318"/>
          </a:xfrm>
          <a:prstGeom prst="rect">
            <a:avLst/>
          </a:prstGeom>
          <a:noFill/>
        </p:spPr>
        <p:txBody>
          <a:bodyPr wrap="square" rtlCol="0">
            <a:spAutoFit/>
          </a:bodyPr>
          <a:lstStyle/>
          <a:p>
            <a:pPr marL="285750" indent="-285750">
              <a:buFont typeface="Arial" pitchFamily="34" charset="0"/>
              <a:buChar char="•"/>
            </a:pPr>
            <a:r>
              <a:rPr lang="en-US" dirty="0" smtClean="0">
                <a:latin typeface="+mj-lt"/>
              </a:rPr>
              <a:t>The application is reduced as much as possible to avoid errors while entering the data. It also provides error message while entering invalid data. No formal knowledge is needed for the user to use this system. Thus by this all it proves it is user-friendly.</a:t>
            </a:r>
          </a:p>
          <a:p>
            <a:pPr marL="285750" indent="-285750">
              <a:buFont typeface="Arial" pitchFamily="34" charset="0"/>
              <a:buChar char="•"/>
            </a:pPr>
            <a:endParaRPr lang="en-US" dirty="0">
              <a:latin typeface="+mj-lt"/>
            </a:endParaRPr>
          </a:p>
          <a:p>
            <a:pPr marL="285750" indent="-285750">
              <a:buFont typeface="Arial" pitchFamily="34" charset="0"/>
              <a:buChar char="•"/>
            </a:pPr>
            <a:r>
              <a:rPr lang="en-US" dirty="0" smtClean="0">
                <a:latin typeface="+mj-lt"/>
              </a:rPr>
              <a:t>This project will allow admin to add new employees after proper authentication. Admin can also add new departments and posts. Database should store all personal details of employees such as date of birth, full name etc. and his educational background, work experience, skills sets, current and past projects in different tables with proper relations.</a:t>
            </a:r>
          </a:p>
          <a:p>
            <a:pPr marL="285750" indent="-285750">
              <a:buFont typeface="Arial" pitchFamily="34" charset="0"/>
              <a:buChar char="•"/>
            </a:pPr>
            <a:endParaRPr lang="en-US" dirty="0">
              <a:latin typeface="+mj-lt"/>
            </a:endParaRPr>
          </a:p>
        </p:txBody>
      </p:sp>
    </p:spTree>
    <p:extLst>
      <p:ext uri="{BB962C8B-B14F-4D97-AF65-F5344CB8AC3E}">
        <p14:creationId xmlns:p14="http://schemas.microsoft.com/office/powerpoint/2010/main" val="108341385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35896" y="529516"/>
            <a:ext cx="2880320" cy="523220"/>
          </a:xfrm>
          <a:prstGeom prst="rect">
            <a:avLst/>
          </a:prstGeom>
          <a:noFill/>
        </p:spPr>
        <p:txBody>
          <a:bodyPr wrap="square" rtlCol="0">
            <a:spAutoFit/>
          </a:bodyPr>
          <a:lstStyle/>
          <a:p>
            <a:r>
              <a:rPr lang="en-US" sz="2800" b="1" u="sng" dirty="0" smtClean="0">
                <a:latin typeface="Copperplate Gothic Light" pitchFamily="34" charset="0"/>
              </a:rPr>
              <a:t>Introduction</a:t>
            </a:r>
            <a:endParaRPr lang="en-IN" sz="2800" b="1" u="sng" dirty="0">
              <a:latin typeface="Copperplate Gothic Light" pitchFamily="34" charset="0"/>
            </a:endParaRPr>
          </a:p>
        </p:txBody>
      </p:sp>
      <p:sp>
        <p:nvSpPr>
          <p:cNvPr id="5" name="TextBox 4"/>
          <p:cNvSpPr txBox="1"/>
          <p:nvPr/>
        </p:nvSpPr>
        <p:spPr>
          <a:xfrm>
            <a:off x="1799692" y="1268760"/>
            <a:ext cx="6552728" cy="5078313"/>
          </a:xfrm>
          <a:prstGeom prst="rect">
            <a:avLst/>
          </a:prstGeom>
          <a:noFill/>
        </p:spPr>
        <p:txBody>
          <a:bodyPr wrap="square" rtlCol="0">
            <a:spAutoFit/>
          </a:bodyPr>
          <a:lstStyle/>
          <a:p>
            <a:pPr marL="285750" indent="-285750">
              <a:buFont typeface="Arial" pitchFamily="34" charset="0"/>
              <a:buChar char="•"/>
            </a:pPr>
            <a:r>
              <a:rPr lang="en-US" dirty="0" smtClean="0">
                <a:latin typeface="+mj-lt"/>
              </a:rPr>
              <a:t>E</a:t>
            </a:r>
            <a:r>
              <a:rPr lang="en-IN" dirty="0" smtClean="0"/>
              <a:t>very organization, whether big or small, has human resource challenges to overcome, very organization has different employee management needs, therefore I design exclusive employee management system that are adapted to your managerial requirements. This is designed to assist in strategic planning, and help you ensure that your organization is equipped with the right level of human resources for your future goals. Also, for busy executive who are always on the go, our systems come with remote access features, which will allow on the go, our systems come with remote access features, which will allow always you to manage your workforce anytime, at all times. These systems will ultimately allow you to better manage resources. One of the main features in employee management system is time tracking for employees. Effective time tracking mechanism saves both time and money for the organization</a:t>
            </a:r>
            <a:endParaRPr lang="en-US" dirty="0">
              <a:latin typeface="+mj-lt"/>
            </a:endParaRPr>
          </a:p>
        </p:txBody>
      </p:sp>
    </p:spTree>
    <p:extLst>
      <p:ext uri="{BB962C8B-B14F-4D97-AF65-F5344CB8AC3E}">
        <p14:creationId xmlns:p14="http://schemas.microsoft.com/office/powerpoint/2010/main" val="24265587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195736" y="2111475"/>
            <a:ext cx="1152128"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p:cNvCxnSpPr>
            <a:stCxn id="4" idx="4"/>
          </p:cNvCxnSpPr>
          <p:nvPr/>
        </p:nvCxnSpPr>
        <p:spPr>
          <a:xfrm>
            <a:off x="2771800" y="3263603"/>
            <a:ext cx="0" cy="1781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051720" y="5045345"/>
            <a:ext cx="720080" cy="709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2775992" y="5045346"/>
            <a:ext cx="715888" cy="709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51720" y="3839667"/>
            <a:ext cx="144016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932040" y="1215916"/>
            <a:ext cx="388843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Employee</a:t>
            </a:r>
            <a:endParaRPr lang="en-IN" dirty="0"/>
          </a:p>
        </p:txBody>
      </p:sp>
      <p:sp>
        <p:nvSpPr>
          <p:cNvPr id="20" name="Oval 19"/>
          <p:cNvSpPr/>
          <p:nvPr/>
        </p:nvSpPr>
        <p:spPr>
          <a:xfrm>
            <a:off x="4820248" y="2183483"/>
            <a:ext cx="388843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  Employee</a:t>
            </a:r>
            <a:endParaRPr lang="en-IN" dirty="0"/>
          </a:p>
        </p:txBody>
      </p:sp>
      <p:sp>
        <p:nvSpPr>
          <p:cNvPr id="21" name="Oval 20"/>
          <p:cNvSpPr/>
          <p:nvPr/>
        </p:nvSpPr>
        <p:spPr>
          <a:xfrm>
            <a:off x="4794077" y="4177323"/>
            <a:ext cx="388843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 Employee</a:t>
            </a:r>
            <a:endParaRPr lang="en-IN" dirty="0"/>
          </a:p>
        </p:txBody>
      </p:sp>
      <p:sp>
        <p:nvSpPr>
          <p:cNvPr id="22" name="Oval 21"/>
          <p:cNvSpPr/>
          <p:nvPr/>
        </p:nvSpPr>
        <p:spPr>
          <a:xfrm>
            <a:off x="4841013" y="5243823"/>
            <a:ext cx="388843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Employee</a:t>
            </a:r>
            <a:endParaRPr lang="en-IN" dirty="0"/>
          </a:p>
        </p:txBody>
      </p:sp>
      <p:sp>
        <p:nvSpPr>
          <p:cNvPr id="23" name="Oval 22"/>
          <p:cNvSpPr/>
          <p:nvPr/>
        </p:nvSpPr>
        <p:spPr>
          <a:xfrm>
            <a:off x="4853734" y="3156052"/>
            <a:ext cx="388843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Remove Employee</a:t>
            </a:r>
            <a:endParaRPr lang="en-IN" dirty="0"/>
          </a:p>
        </p:txBody>
      </p:sp>
      <p:cxnSp>
        <p:nvCxnSpPr>
          <p:cNvPr id="25" name="Straight Arrow Connector 24"/>
          <p:cNvCxnSpPr/>
          <p:nvPr/>
        </p:nvCxnSpPr>
        <p:spPr>
          <a:xfrm flipV="1">
            <a:off x="3460410" y="1751435"/>
            <a:ext cx="1349133" cy="72008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flipV="1">
            <a:off x="3491880" y="2507519"/>
            <a:ext cx="1205117" cy="3960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a:off x="3491880" y="3446123"/>
            <a:ext cx="1205117" cy="6617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a:off x="3544867" y="3944935"/>
            <a:ext cx="1224137" cy="50405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Straight Arrow Connector 38"/>
          <p:cNvCxnSpPr/>
          <p:nvPr/>
        </p:nvCxnSpPr>
        <p:spPr>
          <a:xfrm>
            <a:off x="3312710" y="4631755"/>
            <a:ext cx="1323190" cy="8766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2987824" y="116632"/>
            <a:ext cx="2880320" cy="523220"/>
          </a:xfrm>
          <a:prstGeom prst="rect">
            <a:avLst/>
          </a:prstGeom>
          <a:noFill/>
        </p:spPr>
        <p:txBody>
          <a:bodyPr wrap="square" rtlCol="0">
            <a:spAutoFit/>
          </a:bodyPr>
          <a:lstStyle/>
          <a:p>
            <a:r>
              <a:rPr lang="en-US" sz="2800" b="1" u="sng" dirty="0" smtClean="0">
                <a:latin typeface="Copperplate Gothic Light" pitchFamily="34" charset="0"/>
              </a:rPr>
              <a:t>Flow Charts</a:t>
            </a:r>
            <a:endParaRPr lang="en-IN" sz="2800" b="1" u="sng" dirty="0">
              <a:latin typeface="Copperplate Gothic Light" pitchFamily="34" charset="0"/>
            </a:endParaRPr>
          </a:p>
        </p:txBody>
      </p:sp>
      <p:sp>
        <p:nvSpPr>
          <p:cNvPr id="47" name="TextBox 46"/>
          <p:cNvSpPr txBox="1"/>
          <p:nvPr/>
        </p:nvSpPr>
        <p:spPr>
          <a:xfrm>
            <a:off x="1276614" y="692696"/>
            <a:ext cx="3359285" cy="400110"/>
          </a:xfrm>
          <a:prstGeom prst="rect">
            <a:avLst/>
          </a:prstGeom>
          <a:noFill/>
        </p:spPr>
        <p:txBody>
          <a:bodyPr wrap="square" rtlCol="0">
            <a:spAutoFit/>
          </a:bodyPr>
          <a:lstStyle/>
          <a:p>
            <a:pPr marL="342900" indent="-342900">
              <a:buFont typeface="Arial" pitchFamily="34" charset="0"/>
              <a:buChar char="•"/>
            </a:pPr>
            <a:r>
              <a:rPr lang="en-US" sz="2000" u="sng" dirty="0" smtClean="0">
                <a:effectLst>
                  <a:outerShdw blurRad="38100" dist="38100" dir="2700000" algn="tl">
                    <a:srgbClr val="000000">
                      <a:alpha val="43137"/>
                    </a:srgbClr>
                  </a:outerShdw>
                </a:effectLst>
                <a:latin typeface="Arial" pitchFamily="34" charset="0"/>
                <a:cs typeface="Arial" pitchFamily="34" charset="0"/>
              </a:rPr>
              <a:t>Case Diagram</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
        <p:nvSpPr>
          <p:cNvPr id="48" name="TextBox 47"/>
          <p:cNvSpPr txBox="1"/>
          <p:nvPr/>
        </p:nvSpPr>
        <p:spPr>
          <a:xfrm>
            <a:off x="2295107" y="6059574"/>
            <a:ext cx="998991"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t>Admin</a:t>
            </a:r>
            <a:endParaRPr lang="en-IN" sz="2000" dirty="0"/>
          </a:p>
        </p:txBody>
      </p:sp>
      <p:sp>
        <p:nvSpPr>
          <p:cNvPr id="49" name="TextBox 48"/>
          <p:cNvSpPr txBox="1"/>
          <p:nvPr/>
        </p:nvSpPr>
        <p:spPr>
          <a:xfrm>
            <a:off x="6084168" y="6125234"/>
            <a:ext cx="1237839"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t>Modules</a:t>
            </a:r>
            <a:endParaRPr lang="en-IN" sz="2000" dirty="0"/>
          </a:p>
        </p:txBody>
      </p:sp>
    </p:spTree>
    <p:extLst>
      <p:ext uri="{BB962C8B-B14F-4D97-AF65-F5344CB8AC3E}">
        <p14:creationId xmlns:p14="http://schemas.microsoft.com/office/powerpoint/2010/main" val="16149213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4540" y="1705777"/>
            <a:ext cx="360040" cy="5112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781299" y="1705777"/>
            <a:ext cx="360040" cy="5112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7991868" y="1705777"/>
            <a:ext cx="360040" cy="5112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p:nvPr/>
        </p:nvCxnSpPr>
        <p:spPr>
          <a:xfrm>
            <a:off x="2134580" y="2044331"/>
            <a:ext cx="2646719" cy="1105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9" name="Straight Arrow Connector 8"/>
          <p:cNvCxnSpPr/>
          <p:nvPr/>
        </p:nvCxnSpPr>
        <p:spPr>
          <a:xfrm>
            <a:off x="5141339" y="2055387"/>
            <a:ext cx="2850529" cy="29593"/>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a:off x="2134580" y="3402611"/>
            <a:ext cx="2646718"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6" name="Straight Arrow Connector 15"/>
          <p:cNvCxnSpPr/>
          <p:nvPr/>
        </p:nvCxnSpPr>
        <p:spPr>
          <a:xfrm>
            <a:off x="5141339" y="3402611"/>
            <a:ext cx="2815037"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flipH="1">
            <a:off x="5141340" y="3906667"/>
            <a:ext cx="2815036"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Straight Arrow Connector 18"/>
          <p:cNvCxnSpPr/>
          <p:nvPr/>
        </p:nvCxnSpPr>
        <p:spPr>
          <a:xfrm flipH="1">
            <a:off x="2134580" y="4302711"/>
            <a:ext cx="2654012"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2" name="Straight Arrow Connector 21"/>
          <p:cNvCxnSpPr/>
          <p:nvPr/>
        </p:nvCxnSpPr>
        <p:spPr>
          <a:xfrm>
            <a:off x="2134581" y="4770763"/>
            <a:ext cx="2646716"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3" name="Straight Arrow Connector 22"/>
          <p:cNvCxnSpPr/>
          <p:nvPr/>
        </p:nvCxnSpPr>
        <p:spPr>
          <a:xfrm flipH="1">
            <a:off x="2134581" y="5706867"/>
            <a:ext cx="2646716"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p:nvPr/>
        </p:nvCxnSpPr>
        <p:spPr>
          <a:xfrm>
            <a:off x="2134580" y="6135256"/>
            <a:ext cx="2646719" cy="3659"/>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9" name="Straight Arrow Connector 28"/>
          <p:cNvCxnSpPr/>
          <p:nvPr/>
        </p:nvCxnSpPr>
        <p:spPr>
          <a:xfrm flipH="1">
            <a:off x="2134581" y="6570963"/>
            <a:ext cx="2644039"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0" name="Straight Arrow Connector 29"/>
          <p:cNvCxnSpPr/>
          <p:nvPr/>
        </p:nvCxnSpPr>
        <p:spPr>
          <a:xfrm>
            <a:off x="5141337" y="4986787"/>
            <a:ext cx="2815039"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1" name="Straight Arrow Connector 30"/>
          <p:cNvCxnSpPr/>
          <p:nvPr/>
        </p:nvCxnSpPr>
        <p:spPr>
          <a:xfrm flipH="1">
            <a:off x="5141336" y="5403224"/>
            <a:ext cx="2815040" cy="1561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2" name="Straight Arrow Connector 31"/>
          <p:cNvCxnSpPr/>
          <p:nvPr/>
        </p:nvCxnSpPr>
        <p:spPr>
          <a:xfrm flipV="1">
            <a:off x="5141339" y="6122680"/>
            <a:ext cx="2815037" cy="1257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4" name="Straight Arrow Connector 33"/>
          <p:cNvCxnSpPr/>
          <p:nvPr/>
        </p:nvCxnSpPr>
        <p:spPr>
          <a:xfrm flipH="1">
            <a:off x="5141340" y="6558386"/>
            <a:ext cx="2815036" cy="1257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36" name="Oval 35"/>
          <p:cNvSpPr/>
          <p:nvPr/>
        </p:nvSpPr>
        <p:spPr>
          <a:xfrm>
            <a:off x="1259632" y="913688"/>
            <a:ext cx="1728192" cy="756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a:t>
            </a:r>
            <a:endParaRPr lang="en-IN" dirty="0"/>
          </a:p>
        </p:txBody>
      </p:sp>
      <p:sp>
        <p:nvSpPr>
          <p:cNvPr id="37" name="Oval 36"/>
          <p:cNvSpPr/>
          <p:nvPr/>
        </p:nvSpPr>
        <p:spPr>
          <a:xfrm>
            <a:off x="3851920" y="908719"/>
            <a:ext cx="2161798" cy="756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IN" dirty="0"/>
          </a:p>
        </p:txBody>
      </p:sp>
      <p:sp>
        <p:nvSpPr>
          <p:cNvPr id="38" name="Oval 37"/>
          <p:cNvSpPr/>
          <p:nvPr/>
        </p:nvSpPr>
        <p:spPr>
          <a:xfrm>
            <a:off x="7164289" y="913688"/>
            <a:ext cx="1893958" cy="756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IN" dirty="0"/>
          </a:p>
        </p:txBody>
      </p:sp>
      <p:sp>
        <p:nvSpPr>
          <p:cNvPr id="39" name="TextBox 38"/>
          <p:cNvSpPr txBox="1"/>
          <p:nvPr/>
        </p:nvSpPr>
        <p:spPr>
          <a:xfrm>
            <a:off x="2467999" y="1705777"/>
            <a:ext cx="1526380" cy="276999"/>
          </a:xfrm>
          <a:prstGeom prst="rect">
            <a:avLst/>
          </a:prstGeom>
          <a:noFill/>
        </p:spPr>
        <p:txBody>
          <a:bodyPr wrap="none" rtlCol="0">
            <a:spAutoFit/>
          </a:bodyPr>
          <a:lstStyle/>
          <a:p>
            <a:r>
              <a:rPr lang="en-US" sz="1200" dirty="0" smtClean="0"/>
              <a:t>Open Application</a:t>
            </a:r>
            <a:endParaRPr lang="en-IN" sz="1200" dirty="0"/>
          </a:p>
        </p:txBody>
      </p:sp>
      <p:sp>
        <p:nvSpPr>
          <p:cNvPr id="40" name="TextBox 39"/>
          <p:cNvSpPr txBox="1"/>
          <p:nvPr/>
        </p:nvSpPr>
        <p:spPr>
          <a:xfrm>
            <a:off x="5141339" y="1746426"/>
            <a:ext cx="2638825" cy="276999"/>
          </a:xfrm>
          <a:prstGeom prst="rect">
            <a:avLst/>
          </a:prstGeom>
          <a:noFill/>
        </p:spPr>
        <p:txBody>
          <a:bodyPr wrap="square" rtlCol="0">
            <a:spAutoFit/>
          </a:bodyPr>
          <a:lstStyle/>
          <a:p>
            <a:r>
              <a:rPr lang="en-US" sz="1200" dirty="0" smtClean="0"/>
              <a:t>Enter Login Credentials</a:t>
            </a:r>
            <a:endParaRPr lang="en-IN" sz="1200" dirty="0"/>
          </a:p>
        </p:txBody>
      </p:sp>
      <p:cxnSp>
        <p:nvCxnSpPr>
          <p:cNvPr id="42" name="Straight Arrow Connector 41"/>
          <p:cNvCxnSpPr/>
          <p:nvPr/>
        </p:nvCxnSpPr>
        <p:spPr>
          <a:xfrm flipH="1">
            <a:off x="5141340" y="2682531"/>
            <a:ext cx="2850528"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44" name="TextBox 43"/>
          <p:cNvSpPr txBox="1"/>
          <p:nvPr/>
        </p:nvSpPr>
        <p:spPr>
          <a:xfrm>
            <a:off x="5213125" y="2343977"/>
            <a:ext cx="2638825" cy="276999"/>
          </a:xfrm>
          <a:prstGeom prst="rect">
            <a:avLst/>
          </a:prstGeom>
          <a:noFill/>
        </p:spPr>
        <p:txBody>
          <a:bodyPr wrap="square" rtlCol="0">
            <a:spAutoFit/>
          </a:bodyPr>
          <a:lstStyle/>
          <a:p>
            <a:r>
              <a:rPr lang="en-US" sz="1200" dirty="0" smtClean="0"/>
              <a:t>Successfully Logged in</a:t>
            </a:r>
            <a:endParaRPr lang="en-IN" sz="1200" dirty="0"/>
          </a:p>
        </p:txBody>
      </p:sp>
      <p:sp>
        <p:nvSpPr>
          <p:cNvPr id="45" name="TextBox 44"/>
          <p:cNvSpPr txBox="1"/>
          <p:nvPr/>
        </p:nvSpPr>
        <p:spPr>
          <a:xfrm>
            <a:off x="2407214" y="3064057"/>
            <a:ext cx="2638825" cy="276999"/>
          </a:xfrm>
          <a:prstGeom prst="rect">
            <a:avLst/>
          </a:prstGeom>
          <a:noFill/>
        </p:spPr>
        <p:txBody>
          <a:bodyPr wrap="square" rtlCol="0">
            <a:spAutoFit/>
          </a:bodyPr>
          <a:lstStyle/>
          <a:p>
            <a:r>
              <a:rPr lang="en-US" sz="1200" dirty="0" smtClean="0"/>
              <a:t>Select Required option</a:t>
            </a:r>
            <a:endParaRPr lang="en-IN" sz="1200" dirty="0"/>
          </a:p>
        </p:txBody>
      </p:sp>
      <p:sp>
        <p:nvSpPr>
          <p:cNvPr id="46" name="TextBox 45"/>
          <p:cNvSpPr txBox="1"/>
          <p:nvPr/>
        </p:nvSpPr>
        <p:spPr>
          <a:xfrm>
            <a:off x="5141339" y="3042182"/>
            <a:ext cx="3031061" cy="276999"/>
          </a:xfrm>
          <a:prstGeom prst="rect">
            <a:avLst/>
          </a:prstGeom>
          <a:noFill/>
        </p:spPr>
        <p:txBody>
          <a:bodyPr wrap="square" rtlCol="0">
            <a:spAutoFit/>
          </a:bodyPr>
          <a:lstStyle/>
          <a:p>
            <a:r>
              <a:rPr lang="en-US" sz="1200" dirty="0" smtClean="0"/>
              <a:t>Request for required option</a:t>
            </a:r>
            <a:endParaRPr lang="en-IN" sz="1200" dirty="0"/>
          </a:p>
        </p:txBody>
      </p:sp>
      <p:sp>
        <p:nvSpPr>
          <p:cNvPr id="95" name="TextBox 94"/>
          <p:cNvSpPr txBox="1"/>
          <p:nvPr/>
        </p:nvSpPr>
        <p:spPr>
          <a:xfrm>
            <a:off x="5141336" y="3629668"/>
            <a:ext cx="4327208" cy="276999"/>
          </a:xfrm>
          <a:prstGeom prst="rect">
            <a:avLst/>
          </a:prstGeom>
          <a:noFill/>
        </p:spPr>
        <p:txBody>
          <a:bodyPr wrap="square" rtlCol="0">
            <a:spAutoFit/>
          </a:bodyPr>
          <a:lstStyle/>
          <a:p>
            <a:r>
              <a:rPr lang="en-US" sz="1200" dirty="0" smtClean="0"/>
              <a:t>Required option select successfully</a:t>
            </a:r>
            <a:endParaRPr lang="en-IN" sz="1200" dirty="0"/>
          </a:p>
        </p:txBody>
      </p:sp>
      <p:sp>
        <p:nvSpPr>
          <p:cNvPr id="96" name="TextBox 95"/>
          <p:cNvSpPr txBox="1"/>
          <p:nvPr/>
        </p:nvSpPr>
        <p:spPr>
          <a:xfrm>
            <a:off x="2205329" y="3970868"/>
            <a:ext cx="4327208" cy="276999"/>
          </a:xfrm>
          <a:prstGeom prst="rect">
            <a:avLst/>
          </a:prstGeom>
          <a:noFill/>
        </p:spPr>
        <p:txBody>
          <a:bodyPr wrap="square" rtlCol="0">
            <a:spAutoFit/>
          </a:bodyPr>
          <a:lstStyle/>
          <a:p>
            <a:r>
              <a:rPr lang="en-US" sz="1200" dirty="0" smtClean="0"/>
              <a:t>Display Required Page</a:t>
            </a:r>
            <a:endParaRPr lang="en-IN" sz="1200" dirty="0"/>
          </a:p>
        </p:txBody>
      </p:sp>
      <p:sp>
        <p:nvSpPr>
          <p:cNvPr id="97" name="TextBox 96"/>
          <p:cNvSpPr txBox="1"/>
          <p:nvPr/>
        </p:nvSpPr>
        <p:spPr>
          <a:xfrm>
            <a:off x="2205329" y="4493764"/>
            <a:ext cx="4327208" cy="276999"/>
          </a:xfrm>
          <a:prstGeom prst="rect">
            <a:avLst/>
          </a:prstGeom>
          <a:noFill/>
        </p:spPr>
        <p:txBody>
          <a:bodyPr wrap="square" rtlCol="0">
            <a:spAutoFit/>
          </a:bodyPr>
          <a:lstStyle/>
          <a:p>
            <a:r>
              <a:rPr lang="en-US" sz="1200" dirty="0" smtClean="0"/>
              <a:t>Insert the required details</a:t>
            </a:r>
            <a:endParaRPr lang="en-IN" sz="1200" dirty="0"/>
          </a:p>
        </p:txBody>
      </p:sp>
      <p:sp>
        <p:nvSpPr>
          <p:cNvPr id="98" name="TextBox 97"/>
          <p:cNvSpPr txBox="1"/>
          <p:nvPr/>
        </p:nvSpPr>
        <p:spPr>
          <a:xfrm>
            <a:off x="5155569" y="4667082"/>
            <a:ext cx="4327208" cy="276999"/>
          </a:xfrm>
          <a:prstGeom prst="rect">
            <a:avLst/>
          </a:prstGeom>
          <a:noFill/>
        </p:spPr>
        <p:txBody>
          <a:bodyPr wrap="square" rtlCol="0">
            <a:spAutoFit/>
          </a:bodyPr>
          <a:lstStyle/>
          <a:p>
            <a:r>
              <a:rPr lang="en-US" sz="1200" dirty="0" smtClean="0"/>
              <a:t>Passes entered details</a:t>
            </a:r>
            <a:endParaRPr lang="en-IN" sz="1200" dirty="0"/>
          </a:p>
        </p:txBody>
      </p:sp>
      <p:sp>
        <p:nvSpPr>
          <p:cNvPr id="99" name="TextBox 98"/>
          <p:cNvSpPr txBox="1"/>
          <p:nvPr/>
        </p:nvSpPr>
        <p:spPr>
          <a:xfrm>
            <a:off x="5242593" y="5168225"/>
            <a:ext cx="4327208" cy="276999"/>
          </a:xfrm>
          <a:prstGeom prst="rect">
            <a:avLst/>
          </a:prstGeom>
          <a:noFill/>
        </p:spPr>
        <p:txBody>
          <a:bodyPr wrap="square" rtlCol="0">
            <a:spAutoFit/>
          </a:bodyPr>
          <a:lstStyle/>
          <a:p>
            <a:r>
              <a:rPr lang="en-US" sz="1200" dirty="0" smtClean="0"/>
              <a:t>Details entered successfully</a:t>
            </a:r>
            <a:endParaRPr lang="en-IN" sz="1200" dirty="0"/>
          </a:p>
        </p:txBody>
      </p:sp>
      <p:sp>
        <p:nvSpPr>
          <p:cNvPr id="100" name="TextBox 99"/>
          <p:cNvSpPr txBox="1"/>
          <p:nvPr/>
        </p:nvSpPr>
        <p:spPr>
          <a:xfrm>
            <a:off x="2263081" y="5403224"/>
            <a:ext cx="4327208" cy="276999"/>
          </a:xfrm>
          <a:prstGeom prst="rect">
            <a:avLst/>
          </a:prstGeom>
          <a:noFill/>
        </p:spPr>
        <p:txBody>
          <a:bodyPr wrap="square" rtlCol="0">
            <a:spAutoFit/>
          </a:bodyPr>
          <a:lstStyle/>
          <a:p>
            <a:r>
              <a:rPr lang="en-US" sz="1200" dirty="0" smtClean="0"/>
              <a:t>Display the details entered </a:t>
            </a:r>
            <a:endParaRPr lang="en-IN" sz="1200" dirty="0"/>
          </a:p>
        </p:txBody>
      </p:sp>
      <p:sp>
        <p:nvSpPr>
          <p:cNvPr id="101" name="TextBox 100"/>
          <p:cNvSpPr txBox="1"/>
          <p:nvPr/>
        </p:nvSpPr>
        <p:spPr>
          <a:xfrm>
            <a:off x="2134581" y="5845681"/>
            <a:ext cx="4327208" cy="276999"/>
          </a:xfrm>
          <a:prstGeom prst="rect">
            <a:avLst/>
          </a:prstGeom>
          <a:noFill/>
        </p:spPr>
        <p:txBody>
          <a:bodyPr wrap="square" rtlCol="0">
            <a:spAutoFit/>
          </a:bodyPr>
          <a:lstStyle/>
          <a:p>
            <a:r>
              <a:rPr lang="en-US" sz="1200" dirty="0" smtClean="0"/>
              <a:t>Select Record </a:t>
            </a:r>
            <a:endParaRPr lang="en-IN" sz="1200" dirty="0"/>
          </a:p>
        </p:txBody>
      </p:sp>
      <p:sp>
        <p:nvSpPr>
          <p:cNvPr id="102" name="TextBox 101"/>
          <p:cNvSpPr txBox="1"/>
          <p:nvPr/>
        </p:nvSpPr>
        <p:spPr>
          <a:xfrm>
            <a:off x="2255622" y="6281388"/>
            <a:ext cx="4327208" cy="276999"/>
          </a:xfrm>
          <a:prstGeom prst="rect">
            <a:avLst/>
          </a:prstGeom>
          <a:noFill/>
        </p:spPr>
        <p:txBody>
          <a:bodyPr wrap="square" rtlCol="0">
            <a:spAutoFit/>
          </a:bodyPr>
          <a:lstStyle/>
          <a:p>
            <a:r>
              <a:rPr lang="en-US" sz="1200" dirty="0" smtClean="0"/>
              <a:t>Display the Report</a:t>
            </a:r>
            <a:endParaRPr lang="en-IN" sz="1200" dirty="0"/>
          </a:p>
        </p:txBody>
      </p:sp>
      <p:sp>
        <p:nvSpPr>
          <p:cNvPr id="103" name="TextBox 102"/>
          <p:cNvSpPr txBox="1"/>
          <p:nvPr/>
        </p:nvSpPr>
        <p:spPr>
          <a:xfrm>
            <a:off x="5141681" y="5816297"/>
            <a:ext cx="4327208" cy="276999"/>
          </a:xfrm>
          <a:prstGeom prst="rect">
            <a:avLst/>
          </a:prstGeom>
          <a:noFill/>
        </p:spPr>
        <p:txBody>
          <a:bodyPr wrap="square" rtlCol="0">
            <a:spAutoFit/>
          </a:bodyPr>
          <a:lstStyle/>
          <a:p>
            <a:r>
              <a:rPr lang="en-US" sz="1200" dirty="0" smtClean="0"/>
              <a:t>Request For Report</a:t>
            </a:r>
            <a:endParaRPr lang="en-IN" sz="1200" dirty="0"/>
          </a:p>
        </p:txBody>
      </p:sp>
      <p:sp>
        <p:nvSpPr>
          <p:cNvPr id="104" name="TextBox 103"/>
          <p:cNvSpPr txBox="1"/>
          <p:nvPr/>
        </p:nvSpPr>
        <p:spPr>
          <a:xfrm>
            <a:off x="5141336" y="6253068"/>
            <a:ext cx="4327208" cy="276999"/>
          </a:xfrm>
          <a:prstGeom prst="rect">
            <a:avLst/>
          </a:prstGeom>
          <a:noFill/>
        </p:spPr>
        <p:txBody>
          <a:bodyPr wrap="square" rtlCol="0">
            <a:spAutoFit/>
          </a:bodyPr>
          <a:lstStyle/>
          <a:p>
            <a:r>
              <a:rPr lang="en-US" sz="1200" dirty="0" smtClean="0"/>
              <a:t>Report</a:t>
            </a:r>
            <a:endParaRPr lang="en-IN" sz="1200" dirty="0"/>
          </a:p>
        </p:txBody>
      </p:sp>
      <p:sp>
        <p:nvSpPr>
          <p:cNvPr id="119" name="TextBox 118"/>
          <p:cNvSpPr txBox="1"/>
          <p:nvPr/>
        </p:nvSpPr>
        <p:spPr>
          <a:xfrm>
            <a:off x="1259632" y="332656"/>
            <a:ext cx="3359285" cy="400110"/>
          </a:xfrm>
          <a:prstGeom prst="rect">
            <a:avLst/>
          </a:prstGeom>
          <a:noFill/>
        </p:spPr>
        <p:txBody>
          <a:bodyPr wrap="square" rtlCol="0">
            <a:spAutoFit/>
          </a:bodyPr>
          <a:lstStyle/>
          <a:p>
            <a:pPr marL="342900" indent="-342900">
              <a:buFont typeface="Arial" pitchFamily="34" charset="0"/>
              <a:buChar char="•"/>
            </a:pPr>
            <a:r>
              <a:rPr lang="en-US" sz="2000" u="sng" dirty="0" smtClean="0">
                <a:effectLst>
                  <a:outerShdw blurRad="38100" dist="38100" dir="2700000" algn="tl">
                    <a:srgbClr val="000000">
                      <a:alpha val="43137"/>
                    </a:srgbClr>
                  </a:outerShdw>
                </a:effectLst>
                <a:latin typeface="Arial" pitchFamily="34" charset="0"/>
                <a:cs typeface="Arial" pitchFamily="34" charset="0"/>
              </a:rPr>
              <a:t>Sequence Diagram</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180350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aind\Downloads\Screenshot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4784"/>
            <a:ext cx="86741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83620" y="732766"/>
            <a:ext cx="3359285" cy="400110"/>
          </a:xfrm>
          <a:prstGeom prst="rect">
            <a:avLst/>
          </a:prstGeom>
          <a:noFill/>
        </p:spPr>
        <p:txBody>
          <a:bodyPr wrap="square" rtlCol="0">
            <a:spAutoFit/>
          </a:bodyPr>
          <a:lstStyle/>
          <a:p>
            <a:r>
              <a:rPr lang="en-US" sz="2000" u="sng" dirty="0" smtClean="0">
                <a:effectLst>
                  <a:outerShdw blurRad="38100" dist="38100" dir="2700000" algn="tl">
                    <a:srgbClr val="000000">
                      <a:alpha val="43137"/>
                    </a:srgbClr>
                  </a:outerShdw>
                </a:effectLst>
                <a:latin typeface="Arial" pitchFamily="34" charset="0"/>
                <a:cs typeface="Arial" pitchFamily="34" charset="0"/>
              </a:rPr>
              <a:t>Starting Page</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27313115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ind\Downloads\Screenshot (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748464"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83620" y="732766"/>
            <a:ext cx="3359285" cy="400110"/>
          </a:xfrm>
          <a:prstGeom prst="rect">
            <a:avLst/>
          </a:prstGeom>
          <a:noFill/>
        </p:spPr>
        <p:txBody>
          <a:bodyPr wrap="square" rtlCol="0">
            <a:spAutoFit/>
          </a:bodyPr>
          <a:lstStyle/>
          <a:p>
            <a:r>
              <a:rPr lang="en-US" sz="2000" u="sng" dirty="0" smtClean="0">
                <a:effectLst>
                  <a:outerShdw blurRad="38100" dist="38100" dir="2700000" algn="tl">
                    <a:srgbClr val="000000">
                      <a:alpha val="43137"/>
                    </a:srgbClr>
                  </a:outerShdw>
                </a:effectLst>
                <a:latin typeface="Arial" pitchFamily="34" charset="0"/>
                <a:cs typeface="Arial" pitchFamily="34" charset="0"/>
              </a:rPr>
              <a:t>Login Page</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28931799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jaind\Downloads\Screenshot (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5"/>
            <a:ext cx="8712968" cy="48768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83620" y="732766"/>
            <a:ext cx="3359285" cy="400110"/>
          </a:xfrm>
          <a:prstGeom prst="rect">
            <a:avLst/>
          </a:prstGeom>
          <a:noFill/>
        </p:spPr>
        <p:txBody>
          <a:bodyPr wrap="square" rtlCol="0">
            <a:spAutoFit/>
          </a:bodyPr>
          <a:lstStyle/>
          <a:p>
            <a:r>
              <a:rPr lang="en-US" sz="2000" u="sng" dirty="0" smtClean="0">
                <a:effectLst>
                  <a:outerShdw blurRad="38100" dist="38100" dir="2700000" algn="tl">
                    <a:srgbClr val="000000">
                      <a:alpha val="43137"/>
                    </a:srgbClr>
                  </a:outerShdw>
                </a:effectLst>
                <a:latin typeface="Arial" pitchFamily="34" charset="0"/>
                <a:cs typeface="Arial" pitchFamily="34" charset="0"/>
              </a:rPr>
              <a:t>Employee-Detail Page</a:t>
            </a:r>
            <a:endParaRPr lang="en-IN" sz="2000" u="sng"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7548653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tf22645580_win32</Template>
  <TotalTime>922</TotalTime>
  <Words>707</Words>
  <Application>Microsoft Office PowerPoint</Application>
  <PresentationFormat>On-screen Show (4:3)</PresentationFormat>
  <Paragraphs>63</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Divyanshu Jain</dc:creator>
  <cp:lastModifiedBy>hp</cp:lastModifiedBy>
  <cp:revision>32</cp:revision>
  <dcterms:created xsi:type="dcterms:W3CDTF">2021-06-27T06:45:47Z</dcterms:created>
  <dcterms:modified xsi:type="dcterms:W3CDTF">2021-06-28T19:44:32Z</dcterms:modified>
</cp:coreProperties>
</file>